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9" r:id="rId2"/>
    <p:sldId id="275" r:id="rId3"/>
    <p:sldId id="279" r:id="rId4"/>
    <p:sldId id="277" r:id="rId5"/>
    <p:sldId id="280" r:id="rId6"/>
    <p:sldId id="281" r:id="rId7"/>
    <p:sldId id="276" r:id="rId8"/>
    <p:sldId id="260" r:id="rId9"/>
    <p:sldId id="278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743"/>
    <a:srgbClr val="EEB09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5" autoAdjust="0"/>
    <p:restoredTop sz="83333" autoAdjust="0"/>
  </p:normalViewPr>
  <p:slideViewPr>
    <p:cSldViewPr snapToGrid="0">
      <p:cViewPr varScale="1">
        <p:scale>
          <a:sx n="95" d="100"/>
          <a:sy n="95" d="100"/>
        </p:scale>
        <p:origin x="10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CCB1EA-1DC9-472F-9E18-DEBE8981C575}" type="doc">
      <dgm:prSet loTypeId="urn:microsoft.com/office/officeart/2005/8/layout/cycle4" loCatId="cycle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zh-CN" altLang="en-US"/>
        </a:p>
      </dgm:t>
    </dgm:pt>
    <dgm:pt modelId="{A88CE0D3-1215-4FA6-AB87-0EF63A86AF4F}">
      <dgm:prSet phldrT="[文本]"/>
      <dgm:spPr/>
      <dgm:t>
        <a:bodyPr/>
        <a:lstStyle/>
        <a:p>
          <a:r>
            <a:rPr lang="zh-CN" altLang="en-US" dirty="0"/>
            <a:t>用户</a:t>
          </a:r>
        </a:p>
      </dgm:t>
    </dgm:pt>
    <dgm:pt modelId="{1F24C21E-94D6-45B3-96BC-FB3EF4EA00C3}" type="parTrans" cxnId="{2EBE0468-DC58-415E-8988-FF1718672545}">
      <dgm:prSet/>
      <dgm:spPr/>
      <dgm:t>
        <a:bodyPr/>
        <a:lstStyle/>
        <a:p>
          <a:endParaRPr lang="zh-CN" altLang="en-US"/>
        </a:p>
      </dgm:t>
    </dgm:pt>
    <dgm:pt modelId="{E391E082-32F6-46F3-91DF-C47AE965F6C0}" type="sibTrans" cxnId="{2EBE0468-DC58-415E-8988-FF1718672545}">
      <dgm:prSet/>
      <dgm:spPr/>
      <dgm:t>
        <a:bodyPr/>
        <a:lstStyle/>
        <a:p>
          <a:endParaRPr lang="zh-CN" altLang="en-US"/>
        </a:p>
      </dgm:t>
    </dgm:pt>
    <dgm:pt modelId="{48D7F58D-3A97-431A-BBD3-66D45DB1D971}">
      <dgm:prSet phldrT="[文本]"/>
      <dgm:spPr/>
      <dgm:t>
        <a:bodyPr/>
        <a:lstStyle/>
        <a:p>
          <a:r>
            <a:rPr lang="zh-CN" altLang="en-US" dirty="0"/>
            <a:t>定位</a:t>
          </a:r>
        </a:p>
      </dgm:t>
    </dgm:pt>
    <dgm:pt modelId="{333E60B6-19EF-41BA-8C5F-AD6730D84F47}" type="parTrans" cxnId="{88A88F11-CDFD-4BB7-9AD7-762B34294EB8}">
      <dgm:prSet/>
      <dgm:spPr/>
      <dgm:t>
        <a:bodyPr/>
        <a:lstStyle/>
        <a:p>
          <a:endParaRPr lang="zh-CN" altLang="en-US"/>
        </a:p>
      </dgm:t>
    </dgm:pt>
    <dgm:pt modelId="{E28C00F2-3650-4165-AE62-5BEE04A4C77B}" type="sibTrans" cxnId="{88A88F11-CDFD-4BB7-9AD7-762B34294EB8}">
      <dgm:prSet/>
      <dgm:spPr/>
      <dgm:t>
        <a:bodyPr/>
        <a:lstStyle/>
        <a:p>
          <a:endParaRPr lang="zh-CN" altLang="en-US"/>
        </a:p>
      </dgm:t>
    </dgm:pt>
    <dgm:pt modelId="{2C02EBB3-DFD5-4820-89C6-710512DF0AB7}">
      <dgm:prSet phldrT="[文本]"/>
      <dgm:spPr/>
      <dgm:t>
        <a:bodyPr/>
        <a:lstStyle/>
        <a:p>
          <a:r>
            <a:rPr lang="zh-CN" altLang="en-US" dirty="0"/>
            <a:t>起跑</a:t>
          </a:r>
        </a:p>
      </dgm:t>
    </dgm:pt>
    <dgm:pt modelId="{902B00DD-5599-4B28-BF5B-5DDFEF357EEF}" type="parTrans" cxnId="{D7C97746-1492-4FE9-9D1D-FE8F06E6CEBB}">
      <dgm:prSet/>
      <dgm:spPr/>
      <dgm:t>
        <a:bodyPr/>
        <a:lstStyle/>
        <a:p>
          <a:endParaRPr lang="zh-CN" altLang="en-US"/>
        </a:p>
      </dgm:t>
    </dgm:pt>
    <dgm:pt modelId="{D8F20A7F-5EE4-4938-9A91-0C71B3634BC5}" type="sibTrans" cxnId="{D7C97746-1492-4FE9-9D1D-FE8F06E6CEBB}">
      <dgm:prSet/>
      <dgm:spPr/>
      <dgm:t>
        <a:bodyPr/>
        <a:lstStyle/>
        <a:p>
          <a:endParaRPr lang="zh-CN" altLang="en-US"/>
        </a:p>
      </dgm:t>
    </dgm:pt>
    <dgm:pt modelId="{2DEC703B-6101-4AC9-A891-0ECE408D877B}">
      <dgm:prSet phldrT="[文本]"/>
      <dgm:spPr/>
      <dgm:t>
        <a:bodyPr/>
        <a:lstStyle/>
        <a:p>
          <a:r>
            <a:rPr lang="zh-CN" altLang="en-US" dirty="0"/>
            <a:t>转型</a:t>
          </a:r>
        </a:p>
      </dgm:t>
    </dgm:pt>
    <dgm:pt modelId="{5177509E-44DD-43BF-8CE4-510A76F48D7D}" type="parTrans" cxnId="{9B005C3C-5C40-485F-A785-8ED7DC1A2FBA}">
      <dgm:prSet/>
      <dgm:spPr/>
      <dgm:t>
        <a:bodyPr/>
        <a:lstStyle/>
        <a:p>
          <a:endParaRPr lang="zh-CN" altLang="en-US"/>
        </a:p>
      </dgm:t>
    </dgm:pt>
    <dgm:pt modelId="{101F5A91-2F20-4C2A-A287-D2FDC998AC42}" type="sibTrans" cxnId="{9B005C3C-5C40-485F-A785-8ED7DC1A2FBA}">
      <dgm:prSet/>
      <dgm:spPr/>
      <dgm:t>
        <a:bodyPr/>
        <a:lstStyle/>
        <a:p>
          <a:endParaRPr lang="zh-CN" altLang="en-US"/>
        </a:p>
      </dgm:t>
    </dgm:pt>
    <dgm:pt modelId="{E748E175-EAD4-4C38-B020-26939BAAE5B7}" type="pres">
      <dgm:prSet presAssocID="{62CCB1EA-1DC9-472F-9E18-DEBE8981C575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298BBC51-EFDC-49D9-A821-7D522A834622}" type="pres">
      <dgm:prSet presAssocID="{62CCB1EA-1DC9-472F-9E18-DEBE8981C575}" presName="children" presStyleCnt="0"/>
      <dgm:spPr/>
    </dgm:pt>
    <dgm:pt modelId="{78848C6D-DA08-4835-BB4F-177F7E5191AB}" type="pres">
      <dgm:prSet presAssocID="{62CCB1EA-1DC9-472F-9E18-DEBE8981C575}" presName="childPlaceholder" presStyleCnt="0"/>
      <dgm:spPr/>
    </dgm:pt>
    <dgm:pt modelId="{21681846-E9F9-4B89-98BD-69F1B2C482F6}" type="pres">
      <dgm:prSet presAssocID="{62CCB1EA-1DC9-472F-9E18-DEBE8981C575}" presName="circle" presStyleCnt="0"/>
      <dgm:spPr/>
    </dgm:pt>
    <dgm:pt modelId="{E1C891F8-BA67-4BB7-B8DD-5918B15320C5}" type="pres">
      <dgm:prSet presAssocID="{62CCB1EA-1DC9-472F-9E18-DEBE8981C575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891267FA-D261-4461-ADCE-E9C1E5A74D11}" type="pres">
      <dgm:prSet presAssocID="{62CCB1EA-1DC9-472F-9E18-DEBE8981C575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C6804984-0FC1-4246-870D-2141E7E8D026}" type="pres">
      <dgm:prSet presAssocID="{62CCB1EA-1DC9-472F-9E18-DEBE8981C575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FD45A784-86F9-4D19-8C24-AA0906B56431}" type="pres">
      <dgm:prSet presAssocID="{62CCB1EA-1DC9-472F-9E18-DEBE8981C575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45246492-BABE-43EC-9975-0D195C6A775E}" type="pres">
      <dgm:prSet presAssocID="{62CCB1EA-1DC9-472F-9E18-DEBE8981C575}" presName="quadrantPlaceholder" presStyleCnt="0"/>
      <dgm:spPr/>
    </dgm:pt>
    <dgm:pt modelId="{87BECC67-881D-447F-B170-EBE574A8D271}" type="pres">
      <dgm:prSet presAssocID="{62CCB1EA-1DC9-472F-9E18-DEBE8981C575}" presName="center1" presStyleLbl="fgShp" presStyleIdx="0" presStyleCnt="2"/>
      <dgm:spPr/>
    </dgm:pt>
    <dgm:pt modelId="{8E4F902E-912A-4BB5-B924-3FF64491F949}" type="pres">
      <dgm:prSet presAssocID="{62CCB1EA-1DC9-472F-9E18-DEBE8981C575}" presName="center2" presStyleLbl="fgShp" presStyleIdx="1" presStyleCnt="2"/>
      <dgm:spPr/>
    </dgm:pt>
  </dgm:ptLst>
  <dgm:cxnLst>
    <dgm:cxn modelId="{88A88F11-CDFD-4BB7-9AD7-762B34294EB8}" srcId="{62CCB1EA-1DC9-472F-9E18-DEBE8981C575}" destId="{48D7F58D-3A97-431A-BBD3-66D45DB1D971}" srcOrd="1" destOrd="0" parTransId="{333E60B6-19EF-41BA-8C5F-AD6730D84F47}" sibTransId="{E28C00F2-3650-4165-AE62-5BEE04A4C77B}"/>
    <dgm:cxn modelId="{9B005C3C-5C40-485F-A785-8ED7DC1A2FBA}" srcId="{62CCB1EA-1DC9-472F-9E18-DEBE8981C575}" destId="{2DEC703B-6101-4AC9-A891-0ECE408D877B}" srcOrd="3" destOrd="0" parTransId="{5177509E-44DD-43BF-8CE4-510A76F48D7D}" sibTransId="{101F5A91-2F20-4C2A-A287-D2FDC998AC42}"/>
    <dgm:cxn modelId="{7F78843F-2813-4FC3-B73D-ACA47E2F4BDA}" type="presOf" srcId="{A88CE0D3-1215-4FA6-AB87-0EF63A86AF4F}" destId="{E1C891F8-BA67-4BB7-B8DD-5918B15320C5}" srcOrd="0" destOrd="0" presId="urn:microsoft.com/office/officeart/2005/8/layout/cycle4"/>
    <dgm:cxn modelId="{E1526844-2CAD-47C0-B23D-4E1EF00B1D14}" type="presOf" srcId="{2C02EBB3-DFD5-4820-89C6-710512DF0AB7}" destId="{C6804984-0FC1-4246-870D-2141E7E8D026}" srcOrd="0" destOrd="0" presId="urn:microsoft.com/office/officeart/2005/8/layout/cycle4"/>
    <dgm:cxn modelId="{D7C97746-1492-4FE9-9D1D-FE8F06E6CEBB}" srcId="{62CCB1EA-1DC9-472F-9E18-DEBE8981C575}" destId="{2C02EBB3-DFD5-4820-89C6-710512DF0AB7}" srcOrd="2" destOrd="0" parTransId="{902B00DD-5599-4B28-BF5B-5DDFEF357EEF}" sibTransId="{D8F20A7F-5EE4-4938-9A91-0C71B3634BC5}"/>
    <dgm:cxn modelId="{2EBE0468-DC58-415E-8988-FF1718672545}" srcId="{62CCB1EA-1DC9-472F-9E18-DEBE8981C575}" destId="{A88CE0D3-1215-4FA6-AB87-0EF63A86AF4F}" srcOrd="0" destOrd="0" parTransId="{1F24C21E-94D6-45B3-96BC-FB3EF4EA00C3}" sibTransId="{E391E082-32F6-46F3-91DF-C47AE965F6C0}"/>
    <dgm:cxn modelId="{9371774A-0EBA-465A-A91C-AD89E7E11E0F}" type="presOf" srcId="{62CCB1EA-1DC9-472F-9E18-DEBE8981C575}" destId="{E748E175-EAD4-4C38-B020-26939BAAE5B7}" srcOrd="0" destOrd="0" presId="urn:microsoft.com/office/officeart/2005/8/layout/cycle4"/>
    <dgm:cxn modelId="{6F495F54-FA90-4FB2-8553-22603ABD3247}" type="presOf" srcId="{48D7F58D-3A97-431A-BBD3-66D45DB1D971}" destId="{891267FA-D261-4461-ADCE-E9C1E5A74D11}" srcOrd="0" destOrd="0" presId="urn:microsoft.com/office/officeart/2005/8/layout/cycle4"/>
    <dgm:cxn modelId="{7A2CC9DF-728E-4F27-A11D-A6DA044D5780}" type="presOf" srcId="{2DEC703B-6101-4AC9-A891-0ECE408D877B}" destId="{FD45A784-86F9-4D19-8C24-AA0906B56431}" srcOrd="0" destOrd="0" presId="urn:microsoft.com/office/officeart/2005/8/layout/cycle4"/>
    <dgm:cxn modelId="{7BEF1638-4E13-40E0-BCFA-8644C513A787}" type="presParOf" srcId="{E748E175-EAD4-4C38-B020-26939BAAE5B7}" destId="{298BBC51-EFDC-49D9-A821-7D522A834622}" srcOrd="0" destOrd="0" presId="urn:microsoft.com/office/officeart/2005/8/layout/cycle4"/>
    <dgm:cxn modelId="{28BD3C3B-7073-4231-A71E-25C63FCA120A}" type="presParOf" srcId="{298BBC51-EFDC-49D9-A821-7D522A834622}" destId="{78848C6D-DA08-4835-BB4F-177F7E5191AB}" srcOrd="0" destOrd="0" presId="urn:microsoft.com/office/officeart/2005/8/layout/cycle4"/>
    <dgm:cxn modelId="{6C55ED68-F573-44C4-897C-D9D60E3B2D38}" type="presParOf" srcId="{E748E175-EAD4-4C38-B020-26939BAAE5B7}" destId="{21681846-E9F9-4B89-98BD-69F1B2C482F6}" srcOrd="1" destOrd="0" presId="urn:microsoft.com/office/officeart/2005/8/layout/cycle4"/>
    <dgm:cxn modelId="{3620B22E-1419-4773-A48E-43E9605FF56A}" type="presParOf" srcId="{21681846-E9F9-4B89-98BD-69F1B2C482F6}" destId="{E1C891F8-BA67-4BB7-B8DD-5918B15320C5}" srcOrd="0" destOrd="0" presId="urn:microsoft.com/office/officeart/2005/8/layout/cycle4"/>
    <dgm:cxn modelId="{57F02989-B893-49FF-BA0D-A500DECC6D4B}" type="presParOf" srcId="{21681846-E9F9-4B89-98BD-69F1B2C482F6}" destId="{891267FA-D261-4461-ADCE-E9C1E5A74D11}" srcOrd="1" destOrd="0" presId="urn:microsoft.com/office/officeart/2005/8/layout/cycle4"/>
    <dgm:cxn modelId="{3A164CBA-5F0B-4B65-92EA-5E0F8BE8AB75}" type="presParOf" srcId="{21681846-E9F9-4B89-98BD-69F1B2C482F6}" destId="{C6804984-0FC1-4246-870D-2141E7E8D026}" srcOrd="2" destOrd="0" presId="urn:microsoft.com/office/officeart/2005/8/layout/cycle4"/>
    <dgm:cxn modelId="{7B0F8499-6219-44A2-8AF6-9B0D9AAC231B}" type="presParOf" srcId="{21681846-E9F9-4B89-98BD-69F1B2C482F6}" destId="{FD45A784-86F9-4D19-8C24-AA0906B56431}" srcOrd="3" destOrd="0" presId="urn:microsoft.com/office/officeart/2005/8/layout/cycle4"/>
    <dgm:cxn modelId="{47BDEFF2-4ADE-4962-B5B9-1361C44FA373}" type="presParOf" srcId="{21681846-E9F9-4B89-98BD-69F1B2C482F6}" destId="{45246492-BABE-43EC-9975-0D195C6A775E}" srcOrd="4" destOrd="0" presId="urn:microsoft.com/office/officeart/2005/8/layout/cycle4"/>
    <dgm:cxn modelId="{241C5FB6-9926-4826-8B48-52D64774D4F0}" type="presParOf" srcId="{E748E175-EAD4-4C38-B020-26939BAAE5B7}" destId="{87BECC67-881D-447F-B170-EBE574A8D271}" srcOrd="2" destOrd="0" presId="urn:microsoft.com/office/officeart/2005/8/layout/cycle4"/>
    <dgm:cxn modelId="{482EA8F8-5E40-4A70-A184-178AD100D059}" type="presParOf" srcId="{E748E175-EAD4-4C38-B020-26939BAAE5B7}" destId="{8E4F902E-912A-4BB5-B924-3FF64491F949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C891F8-BA67-4BB7-B8DD-5918B15320C5}">
      <dsp:nvSpPr>
        <dsp:cNvPr id="0" name=""/>
        <dsp:cNvSpPr/>
      </dsp:nvSpPr>
      <dsp:spPr>
        <a:xfrm>
          <a:off x="1406508" y="267379"/>
          <a:ext cx="2031144" cy="2031144"/>
        </a:xfrm>
        <a:prstGeom prst="pieWedge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用户</a:t>
          </a:r>
        </a:p>
      </dsp:txBody>
      <dsp:txXfrm>
        <a:off x="2001416" y="862287"/>
        <a:ext cx="1436236" cy="1436236"/>
      </dsp:txXfrm>
    </dsp:sp>
    <dsp:sp modelId="{891267FA-D261-4461-ADCE-E9C1E5A74D11}">
      <dsp:nvSpPr>
        <dsp:cNvPr id="0" name=""/>
        <dsp:cNvSpPr/>
      </dsp:nvSpPr>
      <dsp:spPr>
        <a:xfrm rot="5400000">
          <a:off x="3531471" y="267379"/>
          <a:ext cx="2031144" cy="2031144"/>
        </a:xfrm>
        <a:prstGeom prst="pieWedge">
          <a:avLst/>
        </a:prstGeom>
        <a:solidFill>
          <a:schemeClr val="accent3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定位</a:t>
          </a:r>
        </a:p>
      </dsp:txBody>
      <dsp:txXfrm rot="-5400000">
        <a:off x="3531471" y="862287"/>
        <a:ext cx="1436236" cy="1436236"/>
      </dsp:txXfrm>
    </dsp:sp>
    <dsp:sp modelId="{C6804984-0FC1-4246-870D-2141E7E8D026}">
      <dsp:nvSpPr>
        <dsp:cNvPr id="0" name=""/>
        <dsp:cNvSpPr/>
      </dsp:nvSpPr>
      <dsp:spPr>
        <a:xfrm rot="10800000">
          <a:off x="3531471" y="2392341"/>
          <a:ext cx="2031144" cy="2031144"/>
        </a:xfrm>
        <a:prstGeom prst="pieWedge">
          <a:avLst/>
        </a:prstGeom>
        <a:solidFill>
          <a:schemeClr val="accent3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起跑</a:t>
          </a:r>
        </a:p>
      </dsp:txBody>
      <dsp:txXfrm rot="10800000">
        <a:off x="3531471" y="2392341"/>
        <a:ext cx="1436236" cy="1436236"/>
      </dsp:txXfrm>
    </dsp:sp>
    <dsp:sp modelId="{FD45A784-86F9-4D19-8C24-AA0906B56431}">
      <dsp:nvSpPr>
        <dsp:cNvPr id="0" name=""/>
        <dsp:cNvSpPr/>
      </dsp:nvSpPr>
      <dsp:spPr>
        <a:xfrm rot="16200000">
          <a:off x="1406508" y="2392341"/>
          <a:ext cx="2031144" cy="2031144"/>
        </a:xfrm>
        <a:prstGeom prst="pieWedge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转型</a:t>
          </a:r>
        </a:p>
      </dsp:txBody>
      <dsp:txXfrm rot="5400000">
        <a:off x="2001416" y="2392341"/>
        <a:ext cx="1436236" cy="1436236"/>
      </dsp:txXfrm>
    </dsp:sp>
    <dsp:sp modelId="{87BECC67-881D-447F-B170-EBE574A8D271}">
      <dsp:nvSpPr>
        <dsp:cNvPr id="0" name=""/>
        <dsp:cNvSpPr/>
      </dsp:nvSpPr>
      <dsp:spPr>
        <a:xfrm>
          <a:off x="3133920" y="1923255"/>
          <a:ext cx="701284" cy="609812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4F902E-912A-4BB5-B924-3FF64491F949}">
      <dsp:nvSpPr>
        <dsp:cNvPr id="0" name=""/>
        <dsp:cNvSpPr/>
      </dsp:nvSpPr>
      <dsp:spPr>
        <a:xfrm rot="10800000">
          <a:off x="3133920" y="2157798"/>
          <a:ext cx="701284" cy="609812"/>
        </a:xfrm>
        <a:prstGeom prst="circular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BC7AD-6D72-4A0C-A2DD-F0DE143A35EC}" type="datetimeFigureOut">
              <a:rPr lang="zh-CN" altLang="en-US" smtClean="0"/>
              <a:t>2018/5/12/Sat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9E37F-57BD-4AB8-8355-0C0D1ADCDE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3406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、当前微信营销是房产销售的重要组成部分，通过小程序，可以精确命中微信用户，提升用户留存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、风吟小程序支持自定义字体，颜色，主题，标签，使其更符合您的企业特点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、与传统</a:t>
            </a:r>
            <a:r>
              <a:rPr lang="en-US" altLang="zh-CN" dirty="0"/>
              <a:t>APP</a:t>
            </a:r>
            <a:r>
              <a:rPr lang="zh-CN" altLang="en-US" dirty="0"/>
              <a:t>不一样的是，小程序是店铺专享，不会有其他商家的房源和中介人员信息，最大化保证店铺的利益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、小程序无下载过程，不需要到应用商店下载，用户甚至根本感受不到下载</a:t>
            </a:r>
            <a:r>
              <a:rPr lang="en-US" altLang="zh-CN" dirty="0"/>
              <a:t>APP</a:t>
            </a:r>
            <a:r>
              <a:rPr lang="zh-CN" altLang="en-US" dirty="0"/>
              <a:t>，因此可以获得极佳的体验，引流成功率大大高于传统</a:t>
            </a:r>
            <a:r>
              <a:rPr lang="en-US" altLang="zh-CN" dirty="0"/>
              <a:t>APP</a:t>
            </a:r>
          </a:p>
          <a:p>
            <a:r>
              <a:rPr lang="en-US" altLang="zh-CN" dirty="0"/>
              <a:t>5</a:t>
            </a:r>
            <a:r>
              <a:rPr lang="zh-CN" altLang="en-US" dirty="0"/>
              <a:t>、小程序不止展示房源，还可以展示企业实力，通过首页广告位展现企业风貌，甚至给副业打广告，完全由企业自己决定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9E37F-57BD-4AB8-8355-0C0D1ADCDE6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879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、第一种分享方式，好友直接分享，这种分享又可以分为店铺分享和房源分享，对于初次加微信的客户，可以通过店铺分享的方式；对于有一定接触，对其需求比较了解的客户，可以采用房源分享的方式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第二种分享方式，朋友圈分享，这种方式是现有痛点的改进，客户对于中介的分享往往选择性略过，很多房源没能进一步了解，而我们只要坚持每次分享都带上小程序二维码，客户只要点进来一次，就能获取所有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9E37F-57BD-4AB8-8355-0C0D1ADCDE6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628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原来的地推只能展示几套房，且信息量小，通过小程序二维码，可以让客户通过扫码了解更多房屋信息，提升效率；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店铺橱窗能展示的房源信息有限，通过小程序二维码，即使店铺无人值守，也能浏览全部房源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9E37F-57BD-4AB8-8355-0C0D1ADCDE6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042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重点介绍全屏看户型图和视频看房功能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9E37F-57BD-4AB8-8355-0C0D1ADCDE6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63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重点介绍首页广告位和内置地图导航功能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9E37F-57BD-4AB8-8355-0C0D1ADCDE6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356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、房源的发布和管理有专门的后台网站，采用</a:t>
            </a:r>
            <a:r>
              <a:rPr lang="en-US" altLang="zh-CN" dirty="0"/>
              <a:t>H5+CSS3</a:t>
            </a:r>
            <a:r>
              <a:rPr lang="zh-CN" altLang="en-US" dirty="0"/>
              <a:t>技术制作，手机和</a:t>
            </a:r>
            <a:r>
              <a:rPr lang="en-US" altLang="zh-CN" dirty="0"/>
              <a:t>PC</a:t>
            </a:r>
            <a:r>
              <a:rPr lang="zh-CN" altLang="en-US" dirty="0"/>
              <a:t>均可获得同等体验，房源配置及其简单，可以现场看房，现场发布，既赢得卖家的信任，也能够比同行更快一步分享房源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9E37F-57BD-4AB8-8355-0C0D1ADCDE6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9525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重点向客户介绍利用微信用户的一传十，十传百功能，使每个用户都成为潜在分销商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可以设置发现地点，在店铺附近搜索小程序，会主动推送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9E37F-57BD-4AB8-8355-0C0D1ADCDE6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8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终身版客户一次购买，终身不需缴纳其他任何费用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一年版到期后，需要客户自行续费和重新进行企业认证（每年费用约</a:t>
            </a:r>
            <a:r>
              <a:rPr lang="en-US" altLang="zh-CN" dirty="0"/>
              <a:t>1000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9E37F-57BD-4AB8-8355-0C0D1ADCDE6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497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3A115-6D43-49BD-A645-8C004FE3034A}" type="datetimeFigureOut">
              <a:rPr lang="zh-CN" altLang="en-US" smtClean="0"/>
              <a:t>2018/5/12/Sat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2E66-FEDF-4F55-B59A-C3F75AB14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759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3A115-6D43-49BD-A645-8C004FE3034A}" type="datetimeFigureOut">
              <a:rPr lang="zh-CN" altLang="en-US" smtClean="0"/>
              <a:t>2018/5/12/Sat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2E66-FEDF-4F55-B59A-C3F75AB14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894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3A115-6D43-49BD-A645-8C004FE3034A}" type="datetimeFigureOut">
              <a:rPr lang="zh-CN" altLang="en-US" smtClean="0"/>
              <a:t>2018/5/12/Sat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2E66-FEDF-4F55-B59A-C3F75AB14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629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3A115-6D43-49BD-A645-8C004FE3034A}" type="datetimeFigureOut">
              <a:rPr lang="zh-CN" altLang="en-US" smtClean="0"/>
              <a:t>2018/5/12/Sat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2E66-FEDF-4F55-B59A-C3F75AB14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957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3A115-6D43-49BD-A645-8C004FE3034A}" type="datetimeFigureOut">
              <a:rPr lang="zh-CN" altLang="en-US" smtClean="0"/>
              <a:t>2018/5/12/Sat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2E66-FEDF-4F55-B59A-C3F75AB14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301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3A115-6D43-49BD-A645-8C004FE3034A}" type="datetimeFigureOut">
              <a:rPr lang="zh-CN" altLang="en-US" smtClean="0"/>
              <a:t>2018/5/12/Sat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2E66-FEDF-4F55-B59A-C3F75AB14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64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3A115-6D43-49BD-A645-8C004FE3034A}" type="datetimeFigureOut">
              <a:rPr lang="zh-CN" altLang="en-US" smtClean="0"/>
              <a:t>2018/5/12/Sat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2E66-FEDF-4F55-B59A-C3F75AB14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581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3A115-6D43-49BD-A645-8C004FE3034A}" type="datetimeFigureOut">
              <a:rPr lang="zh-CN" altLang="en-US" smtClean="0"/>
              <a:t>2018/5/12/Sat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2E66-FEDF-4F55-B59A-C3F75AB14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471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3A115-6D43-49BD-A645-8C004FE3034A}" type="datetimeFigureOut">
              <a:rPr lang="zh-CN" altLang="en-US" smtClean="0"/>
              <a:t>2018/5/12/Sat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2E66-FEDF-4F55-B59A-C3F75AB14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052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3A115-6D43-49BD-A645-8C004FE3034A}" type="datetimeFigureOut">
              <a:rPr lang="zh-CN" altLang="en-US" smtClean="0"/>
              <a:t>2018/5/12/Sat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2E66-FEDF-4F55-B59A-C3F75AB14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370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3A115-6D43-49BD-A645-8C004FE3034A}" type="datetimeFigureOut">
              <a:rPr lang="zh-CN" altLang="en-US" smtClean="0"/>
              <a:t>2018/5/12/Sat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D2E66-FEDF-4F55-B59A-C3F75AB14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6274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3A115-6D43-49BD-A645-8C004FE3034A}" type="datetimeFigureOut">
              <a:rPr lang="zh-CN" altLang="en-US" smtClean="0"/>
              <a:t>2018/5/12/Sat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D2E66-FEDF-4F55-B59A-C3F75AB14A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73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5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2E35778-1422-41BB-A83A-A73F30B84657}"/>
              </a:ext>
            </a:extLst>
          </p:cNvPr>
          <p:cNvSpPr txBox="1"/>
          <p:nvPr/>
        </p:nvSpPr>
        <p:spPr>
          <a:xfrm>
            <a:off x="5362575" y="1827350"/>
            <a:ext cx="3999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  <a:endParaRPr lang="en-US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C5D0D12-8062-45B9-BA4D-98F3B1533866}"/>
              </a:ext>
            </a:extLst>
          </p:cNvPr>
          <p:cNvSpPr txBox="1"/>
          <p:nvPr/>
        </p:nvSpPr>
        <p:spPr>
          <a:xfrm>
            <a:off x="6999512" y="3105834"/>
            <a:ext cx="3476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房产经纪领域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1957552-B21B-4311-8105-8C3EF7368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767" y="746721"/>
            <a:ext cx="2293722" cy="235911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9128819-EEB2-4B80-BA52-5E539E20DA8D}"/>
              </a:ext>
            </a:extLst>
          </p:cNvPr>
          <p:cNvSpPr txBox="1"/>
          <p:nvPr/>
        </p:nvSpPr>
        <p:spPr>
          <a:xfrm>
            <a:off x="3597309" y="5464948"/>
            <a:ext cx="6189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风吟小程序工作室荣誉出品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0562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899341" y="1821588"/>
            <a:ext cx="16196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Sans" panose="020B0602030504020204" pitchFamily="34" charset="0"/>
                <a:ea typeface="微软雅黑" panose="020B0503020204020204" pitchFamily="34" charset="-122"/>
              </a:rPr>
              <a:t>PK</a:t>
            </a:r>
            <a:endParaRPr lang="zh-CN" altLang="en-US" sz="7200" dirty="0">
              <a:solidFill>
                <a:schemeClr val="tx1">
                  <a:lumMod val="75000"/>
                  <a:lumOff val="25000"/>
                </a:schemeClr>
              </a:solidFill>
              <a:latin typeface="Lucida Sans" panose="020B0602030504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46657F-F4EF-4582-B055-81FF0D098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310" y="1035649"/>
            <a:ext cx="1284514" cy="25690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CDBAB67-E649-4735-BCEC-5F1F12DA3D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64" y="1363077"/>
            <a:ext cx="2138363" cy="4276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C5908D7-D556-4B33-AE5B-49BFD7D89A0A}"/>
              </a:ext>
            </a:extLst>
          </p:cNvPr>
          <p:cNvSpPr txBox="1"/>
          <p:nvPr/>
        </p:nvSpPr>
        <p:spPr>
          <a:xfrm>
            <a:off x="138663" y="1663640"/>
            <a:ext cx="3957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针对微信用户，命中率更高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17B914-F910-4FD3-8EF4-AEF7735680EE}"/>
              </a:ext>
            </a:extLst>
          </p:cNvPr>
          <p:cNvSpPr txBox="1"/>
          <p:nvPr/>
        </p:nvSpPr>
        <p:spPr>
          <a:xfrm>
            <a:off x="6730623" y="5659173"/>
            <a:ext cx="3957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专属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，形成封闭效应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492F840-F31E-4AF8-AEF4-323476C8E2DF}"/>
              </a:ext>
            </a:extLst>
          </p:cNvPr>
          <p:cNvSpPr txBox="1"/>
          <p:nvPr/>
        </p:nvSpPr>
        <p:spPr>
          <a:xfrm>
            <a:off x="6730623" y="3855797"/>
            <a:ext cx="3957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无需下载，打开微信即可使用，对介意手机安装过多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的客户极为有效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A89883-6868-4A1B-B4AA-A71B0683F844}"/>
              </a:ext>
            </a:extLst>
          </p:cNvPr>
          <p:cNvSpPr txBox="1"/>
          <p:nvPr/>
        </p:nvSpPr>
        <p:spPr>
          <a:xfrm>
            <a:off x="218398" y="2954655"/>
            <a:ext cx="3614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自定义房屋展示效果，突出特色，避免千篇一律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9A31517-07C7-43C3-9680-C0748682BA41}"/>
              </a:ext>
            </a:extLst>
          </p:cNvPr>
          <p:cNvSpPr txBox="1"/>
          <p:nvPr/>
        </p:nvSpPr>
        <p:spPr>
          <a:xfrm>
            <a:off x="218398" y="4514033"/>
            <a:ext cx="3614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以企业为中心，多方位展示企业风貌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B42F802-B816-4F63-8E69-4F09281C2BF0}"/>
              </a:ext>
            </a:extLst>
          </p:cNvPr>
          <p:cNvCxnSpPr>
            <a:cxnSpLocks/>
          </p:cNvCxnSpPr>
          <p:nvPr/>
        </p:nvCxnSpPr>
        <p:spPr>
          <a:xfrm>
            <a:off x="426720" y="764080"/>
            <a:ext cx="11268891" cy="0"/>
          </a:xfrm>
          <a:prstGeom prst="line">
            <a:avLst/>
          </a:prstGeom>
          <a:ln w="38100">
            <a:solidFill>
              <a:srgbClr val="1F37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D6C33548-102D-46E3-B760-B1A7FEC853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64" y="-11419"/>
            <a:ext cx="1485802" cy="1528160"/>
          </a:xfrm>
          <a:prstGeom prst="rect">
            <a:avLst/>
          </a:prstGeom>
        </p:spPr>
      </p:pic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B692EC7B-E160-4511-BFDA-4D844C69B3C5}"/>
              </a:ext>
            </a:extLst>
          </p:cNvPr>
          <p:cNvSpPr/>
          <p:nvPr/>
        </p:nvSpPr>
        <p:spPr>
          <a:xfrm>
            <a:off x="1837508" y="618309"/>
            <a:ext cx="1104600" cy="287341"/>
          </a:xfrm>
          <a:prstGeom prst="roundRect">
            <a:avLst/>
          </a:prstGeom>
          <a:solidFill>
            <a:srgbClr val="1F3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14FCB23-0C0C-4D97-A9D3-94C0C913B159}"/>
              </a:ext>
            </a:extLst>
          </p:cNvPr>
          <p:cNvSpPr txBox="1"/>
          <p:nvPr/>
        </p:nvSpPr>
        <p:spPr>
          <a:xfrm>
            <a:off x="1831394" y="562523"/>
            <a:ext cx="1062446" cy="4129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dirty="0">
                <a:solidFill>
                  <a:srgbClr val="EEB090"/>
                </a:solidFill>
                <a:latin typeface="Viner Hand ITC" panose="03070502030502020203" pitchFamily="66" charset="0"/>
              </a:rPr>
              <a:t>STUDIO</a:t>
            </a:r>
            <a:endParaRPr lang="zh-CN" altLang="en-US" dirty="0">
              <a:solidFill>
                <a:srgbClr val="EEB090"/>
              </a:solidFill>
              <a:latin typeface="Viner Hand ITC" panose="03070502030502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673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64215" y="3423500"/>
            <a:ext cx="1515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店铺分享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6325BB5-B7B5-4DF0-84E2-8335FBD0E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35" y="1414242"/>
            <a:ext cx="2138363" cy="4276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E8B62D2-7B9E-4A6E-8853-FD763975CC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397" y="1414240"/>
            <a:ext cx="2138364" cy="42767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629573C-C0D2-4FE6-89B3-2E958145FF30}"/>
              </a:ext>
            </a:extLst>
          </p:cNvPr>
          <p:cNvSpPr txBox="1"/>
          <p:nvPr/>
        </p:nvSpPr>
        <p:spPr>
          <a:xfrm>
            <a:off x="7488337" y="2097679"/>
            <a:ext cx="1558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房源分享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151BA60-1091-434B-8CE2-35A999987D8B}"/>
              </a:ext>
            </a:extLst>
          </p:cNvPr>
          <p:cNvCxnSpPr>
            <a:cxnSpLocks/>
          </p:cNvCxnSpPr>
          <p:nvPr/>
        </p:nvCxnSpPr>
        <p:spPr>
          <a:xfrm>
            <a:off x="7689669" y="4745082"/>
            <a:ext cx="1468994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62554870-9091-4072-9EB3-5875A003E4F3}"/>
              </a:ext>
            </a:extLst>
          </p:cNvPr>
          <p:cNvCxnSpPr>
            <a:cxnSpLocks/>
          </p:cNvCxnSpPr>
          <p:nvPr/>
        </p:nvCxnSpPr>
        <p:spPr>
          <a:xfrm flipV="1">
            <a:off x="9149954" y="4440283"/>
            <a:ext cx="144508" cy="313508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0C236E0-F0BC-4AFE-9957-39C0467994C9}"/>
              </a:ext>
            </a:extLst>
          </p:cNvPr>
          <p:cNvCxnSpPr>
            <a:cxnSpLocks/>
          </p:cNvCxnSpPr>
          <p:nvPr/>
        </p:nvCxnSpPr>
        <p:spPr>
          <a:xfrm>
            <a:off x="7588556" y="2536474"/>
            <a:ext cx="1198389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B2406D7-2113-4910-8B28-E70BA59332F4}"/>
              </a:ext>
            </a:extLst>
          </p:cNvPr>
          <p:cNvCxnSpPr>
            <a:cxnSpLocks/>
          </p:cNvCxnSpPr>
          <p:nvPr/>
        </p:nvCxnSpPr>
        <p:spPr>
          <a:xfrm flipH="1">
            <a:off x="7396705" y="2527765"/>
            <a:ext cx="200560" cy="278676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EAADE53F-6EAC-4379-94CD-F654242BF8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427" y="1414240"/>
            <a:ext cx="2138363" cy="4276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5326B4B7-B070-40CA-A625-136860A6316A}"/>
              </a:ext>
            </a:extLst>
          </p:cNvPr>
          <p:cNvSpPr txBox="1"/>
          <p:nvPr/>
        </p:nvSpPr>
        <p:spPr>
          <a:xfrm>
            <a:off x="7598903" y="4761346"/>
            <a:ext cx="1847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朋友圈分享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AAE05292-0E82-46F9-8017-2E6BF56461DF}"/>
              </a:ext>
            </a:extLst>
          </p:cNvPr>
          <p:cNvCxnSpPr>
            <a:cxnSpLocks/>
          </p:cNvCxnSpPr>
          <p:nvPr/>
        </p:nvCxnSpPr>
        <p:spPr>
          <a:xfrm>
            <a:off x="3351840" y="3423500"/>
            <a:ext cx="1198389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D138571-D1ED-4EA6-8024-10AB12DE1997}"/>
              </a:ext>
            </a:extLst>
          </p:cNvPr>
          <p:cNvCxnSpPr>
            <a:cxnSpLocks/>
          </p:cNvCxnSpPr>
          <p:nvPr/>
        </p:nvCxnSpPr>
        <p:spPr>
          <a:xfrm>
            <a:off x="3139439" y="3133996"/>
            <a:ext cx="230774" cy="289503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2642779-303C-45A6-AFA4-5FFC0069805D}"/>
              </a:ext>
            </a:extLst>
          </p:cNvPr>
          <p:cNvCxnSpPr>
            <a:cxnSpLocks/>
          </p:cNvCxnSpPr>
          <p:nvPr/>
        </p:nvCxnSpPr>
        <p:spPr>
          <a:xfrm>
            <a:off x="426720" y="764080"/>
            <a:ext cx="11268891" cy="0"/>
          </a:xfrm>
          <a:prstGeom prst="line">
            <a:avLst/>
          </a:prstGeom>
          <a:ln w="38100">
            <a:solidFill>
              <a:srgbClr val="1F37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>
            <a:extLst>
              <a:ext uri="{FF2B5EF4-FFF2-40B4-BE49-F238E27FC236}">
                <a16:creationId xmlns:a16="http://schemas.microsoft.com/office/drawing/2014/main" id="{15107EBD-6C6F-4246-AA5F-CD4BC0298D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64" y="-11419"/>
            <a:ext cx="1485802" cy="1528160"/>
          </a:xfrm>
          <a:prstGeom prst="rect">
            <a:avLst/>
          </a:prstGeom>
        </p:spPr>
      </p:pic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71745AEA-4241-41A2-97E2-ACF49FCCB936}"/>
              </a:ext>
            </a:extLst>
          </p:cNvPr>
          <p:cNvSpPr/>
          <p:nvPr/>
        </p:nvSpPr>
        <p:spPr>
          <a:xfrm>
            <a:off x="1837508" y="618309"/>
            <a:ext cx="1104600" cy="287341"/>
          </a:xfrm>
          <a:prstGeom prst="roundRect">
            <a:avLst/>
          </a:prstGeom>
          <a:solidFill>
            <a:srgbClr val="1F3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CBA3E7-B976-41C2-BC00-B3B02AAFF925}"/>
              </a:ext>
            </a:extLst>
          </p:cNvPr>
          <p:cNvSpPr txBox="1"/>
          <p:nvPr/>
        </p:nvSpPr>
        <p:spPr>
          <a:xfrm>
            <a:off x="1831394" y="562523"/>
            <a:ext cx="1062446" cy="4129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dirty="0">
                <a:solidFill>
                  <a:srgbClr val="EEB090"/>
                </a:solidFill>
                <a:latin typeface="Viner Hand ITC" panose="03070502030502020203" pitchFamily="66" charset="0"/>
              </a:rPr>
              <a:t>STUDIO</a:t>
            </a:r>
            <a:endParaRPr lang="zh-CN" altLang="en-US" dirty="0">
              <a:solidFill>
                <a:srgbClr val="EEB090"/>
              </a:solidFill>
              <a:latin typeface="Viner Hand ITC" panose="03070502030502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703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03340" y="2166266"/>
            <a:ext cx="2117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提升地推效率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E8B9EC7-09C6-4B57-B6AB-015820204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98" y="2707550"/>
            <a:ext cx="3849672" cy="250404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C666326-F17F-429C-B2D8-D9DFF0094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110" y="2707550"/>
            <a:ext cx="3849672" cy="25040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7F12AA-EC66-4238-AD5C-70700C12F1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98" y="4506036"/>
            <a:ext cx="546463" cy="5464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95A8D79-783F-44F3-8E1A-51646C74D6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626" y="3959573"/>
            <a:ext cx="546463" cy="5464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3D45B38-6269-426B-8E3F-9B5025132136}"/>
              </a:ext>
            </a:extLst>
          </p:cNvPr>
          <p:cNvSpPr txBox="1"/>
          <p:nvPr/>
        </p:nvSpPr>
        <p:spPr>
          <a:xfrm>
            <a:off x="7052505" y="2166266"/>
            <a:ext cx="3075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7ⅹ24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提供房源信息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E9B56AAB-9C27-40B7-B8D4-0E52C5CEE243}"/>
              </a:ext>
            </a:extLst>
          </p:cNvPr>
          <p:cNvCxnSpPr>
            <a:cxnSpLocks/>
          </p:cNvCxnSpPr>
          <p:nvPr/>
        </p:nvCxnSpPr>
        <p:spPr>
          <a:xfrm>
            <a:off x="426720" y="764080"/>
            <a:ext cx="11268891" cy="0"/>
          </a:xfrm>
          <a:prstGeom prst="line">
            <a:avLst/>
          </a:prstGeom>
          <a:ln w="38100">
            <a:solidFill>
              <a:srgbClr val="1F37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D235DEB-8C4F-44DA-8AD7-7CA019E5DC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64" y="-11419"/>
            <a:ext cx="1485802" cy="152816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6345C0BD-8CEF-4B55-959B-BE5B932850B9}"/>
              </a:ext>
            </a:extLst>
          </p:cNvPr>
          <p:cNvSpPr/>
          <p:nvPr/>
        </p:nvSpPr>
        <p:spPr>
          <a:xfrm>
            <a:off x="1837508" y="618309"/>
            <a:ext cx="1104600" cy="287341"/>
          </a:xfrm>
          <a:prstGeom prst="roundRect">
            <a:avLst/>
          </a:prstGeom>
          <a:solidFill>
            <a:srgbClr val="1F3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D956C6-6E49-469B-8478-9E24E150CA45}"/>
              </a:ext>
            </a:extLst>
          </p:cNvPr>
          <p:cNvSpPr txBox="1"/>
          <p:nvPr/>
        </p:nvSpPr>
        <p:spPr>
          <a:xfrm>
            <a:off x="1831394" y="562523"/>
            <a:ext cx="1062446" cy="4129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dirty="0">
                <a:solidFill>
                  <a:srgbClr val="EEB090"/>
                </a:solidFill>
                <a:latin typeface="Viner Hand ITC" panose="03070502030502020203" pitchFamily="66" charset="0"/>
              </a:rPr>
              <a:t>STUDIO</a:t>
            </a:r>
            <a:endParaRPr lang="zh-CN" altLang="en-US" dirty="0">
              <a:solidFill>
                <a:srgbClr val="EEB090"/>
              </a:solidFill>
              <a:latin typeface="Viner Hand ITC" panose="03070502030502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094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41533" y="4961011"/>
            <a:ext cx="1235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一键拨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打电话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EA90E88-7010-493C-A50E-B369DAFB0387}"/>
              </a:ext>
            </a:extLst>
          </p:cNvPr>
          <p:cNvCxnSpPr>
            <a:cxnSpLocks/>
          </p:cNvCxnSpPr>
          <p:nvPr/>
        </p:nvCxnSpPr>
        <p:spPr>
          <a:xfrm>
            <a:off x="3876402" y="4952268"/>
            <a:ext cx="99671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3C47023-C6D3-45E4-BB8E-4AC848BC3646}"/>
              </a:ext>
            </a:extLst>
          </p:cNvPr>
          <p:cNvCxnSpPr>
            <a:cxnSpLocks/>
          </p:cNvCxnSpPr>
          <p:nvPr/>
        </p:nvCxnSpPr>
        <p:spPr>
          <a:xfrm>
            <a:off x="3731894" y="4719172"/>
            <a:ext cx="144508" cy="224354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D88C653-7F3D-43B1-B040-871FC0533DC1}"/>
              </a:ext>
            </a:extLst>
          </p:cNvPr>
          <p:cNvSpPr txBox="1"/>
          <p:nvPr/>
        </p:nvSpPr>
        <p:spPr>
          <a:xfrm>
            <a:off x="3969388" y="2147278"/>
            <a:ext cx="164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一键转发微信好友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7C278D4-FC69-40F5-9E4B-D8D55B0C910B}"/>
              </a:ext>
            </a:extLst>
          </p:cNvPr>
          <p:cNvSpPr txBox="1"/>
          <p:nvPr/>
        </p:nvSpPr>
        <p:spPr>
          <a:xfrm>
            <a:off x="91375" y="2753164"/>
            <a:ext cx="14858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点击即可全屏浏览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53942FD-3B56-45A7-85C2-B63287012E58}"/>
              </a:ext>
            </a:extLst>
          </p:cNvPr>
          <p:cNvSpPr txBox="1"/>
          <p:nvPr/>
        </p:nvSpPr>
        <p:spPr>
          <a:xfrm>
            <a:off x="8096941" y="5169702"/>
            <a:ext cx="1624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地图导航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CD67550-E6F7-4F56-844F-DE43547D591A}"/>
              </a:ext>
            </a:extLst>
          </p:cNvPr>
          <p:cNvSpPr txBox="1"/>
          <p:nvPr/>
        </p:nvSpPr>
        <p:spPr>
          <a:xfrm>
            <a:off x="8007553" y="3565659"/>
            <a:ext cx="1624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信息详尽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9CC93F5-B98A-4F80-B786-CA340B967E93}"/>
              </a:ext>
            </a:extLst>
          </p:cNvPr>
          <p:cNvCxnSpPr>
            <a:cxnSpLocks/>
          </p:cNvCxnSpPr>
          <p:nvPr/>
        </p:nvCxnSpPr>
        <p:spPr>
          <a:xfrm>
            <a:off x="3952539" y="2978275"/>
            <a:ext cx="136152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15B39AF-D89E-4453-912F-2332A723B6A8}"/>
              </a:ext>
            </a:extLst>
          </p:cNvPr>
          <p:cNvCxnSpPr>
            <a:cxnSpLocks/>
          </p:cNvCxnSpPr>
          <p:nvPr/>
        </p:nvCxnSpPr>
        <p:spPr>
          <a:xfrm flipV="1">
            <a:off x="3741563" y="2978275"/>
            <a:ext cx="210976" cy="225232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EB2F689-2E8D-40D8-8953-ECE36846B8ED}"/>
              </a:ext>
            </a:extLst>
          </p:cNvPr>
          <p:cNvCxnSpPr>
            <a:cxnSpLocks/>
          </p:cNvCxnSpPr>
          <p:nvPr/>
        </p:nvCxnSpPr>
        <p:spPr>
          <a:xfrm>
            <a:off x="88682" y="2711249"/>
            <a:ext cx="1280913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A702978-B8F5-4A59-A80B-FBB194B8456D}"/>
              </a:ext>
            </a:extLst>
          </p:cNvPr>
          <p:cNvCxnSpPr>
            <a:cxnSpLocks/>
          </p:cNvCxnSpPr>
          <p:nvPr/>
        </p:nvCxnSpPr>
        <p:spPr>
          <a:xfrm flipH="1">
            <a:off x="1360070" y="2402495"/>
            <a:ext cx="217108" cy="30506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DBEC9443-BD87-4E0D-B23E-0308664E3AC2}"/>
              </a:ext>
            </a:extLst>
          </p:cNvPr>
          <p:cNvCxnSpPr>
            <a:cxnSpLocks/>
          </p:cNvCxnSpPr>
          <p:nvPr/>
        </p:nvCxnSpPr>
        <p:spPr>
          <a:xfrm>
            <a:off x="8001645" y="4032924"/>
            <a:ext cx="136152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2265AC5-C099-45C3-9078-874CDFBBC3EA}"/>
              </a:ext>
            </a:extLst>
          </p:cNvPr>
          <p:cNvCxnSpPr>
            <a:cxnSpLocks/>
          </p:cNvCxnSpPr>
          <p:nvPr/>
        </p:nvCxnSpPr>
        <p:spPr>
          <a:xfrm flipV="1">
            <a:off x="7800194" y="4032924"/>
            <a:ext cx="210976" cy="225232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721FA075-1516-433A-89B2-29D60DE2555A}"/>
              </a:ext>
            </a:extLst>
          </p:cNvPr>
          <p:cNvCxnSpPr>
            <a:cxnSpLocks/>
          </p:cNvCxnSpPr>
          <p:nvPr/>
        </p:nvCxnSpPr>
        <p:spPr>
          <a:xfrm>
            <a:off x="8191500" y="5169702"/>
            <a:ext cx="1266968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7F1114C6-87F5-41AE-90D2-64039E0B4F1A}"/>
              </a:ext>
            </a:extLst>
          </p:cNvPr>
          <p:cNvCxnSpPr>
            <a:cxnSpLocks/>
          </p:cNvCxnSpPr>
          <p:nvPr/>
        </p:nvCxnSpPr>
        <p:spPr>
          <a:xfrm flipH="1">
            <a:off x="9458468" y="4831349"/>
            <a:ext cx="149337" cy="338352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28CCA05-B769-46F5-9C18-C245A1996FCE}"/>
              </a:ext>
            </a:extLst>
          </p:cNvPr>
          <p:cNvCxnSpPr>
            <a:cxnSpLocks/>
          </p:cNvCxnSpPr>
          <p:nvPr/>
        </p:nvCxnSpPr>
        <p:spPr>
          <a:xfrm>
            <a:off x="426720" y="764080"/>
            <a:ext cx="11268891" cy="0"/>
          </a:xfrm>
          <a:prstGeom prst="line">
            <a:avLst/>
          </a:prstGeom>
          <a:ln w="38100">
            <a:solidFill>
              <a:srgbClr val="1F37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005A05BA-C315-4F1C-8CD3-BAADE8FB5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64" y="-11419"/>
            <a:ext cx="1485802" cy="1528160"/>
          </a:xfrm>
          <a:prstGeom prst="rect">
            <a:avLst/>
          </a:prstGeom>
        </p:spPr>
      </p:pic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358C7998-0BB3-4C32-B84C-223E52A82EE6}"/>
              </a:ext>
            </a:extLst>
          </p:cNvPr>
          <p:cNvSpPr/>
          <p:nvPr/>
        </p:nvSpPr>
        <p:spPr>
          <a:xfrm>
            <a:off x="1837508" y="618309"/>
            <a:ext cx="1104600" cy="287341"/>
          </a:xfrm>
          <a:prstGeom prst="roundRect">
            <a:avLst/>
          </a:prstGeom>
          <a:solidFill>
            <a:srgbClr val="1F3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CF12FD4-1854-4D07-B4E5-2465EB990265}"/>
              </a:ext>
            </a:extLst>
          </p:cNvPr>
          <p:cNvSpPr txBox="1"/>
          <p:nvPr/>
        </p:nvSpPr>
        <p:spPr>
          <a:xfrm>
            <a:off x="1831394" y="562523"/>
            <a:ext cx="1062446" cy="4129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dirty="0">
                <a:solidFill>
                  <a:srgbClr val="EEB090"/>
                </a:solidFill>
                <a:latin typeface="Viner Hand ITC" panose="03070502030502020203" pitchFamily="66" charset="0"/>
              </a:rPr>
              <a:t>STUDIO</a:t>
            </a:r>
            <a:endParaRPr lang="zh-CN" altLang="en-US" dirty="0">
              <a:solidFill>
                <a:srgbClr val="EEB090"/>
              </a:solidFill>
              <a:latin typeface="Viner Hand ITC" panose="03070502030502020203" pitchFamily="66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8C9AEA-D24D-403E-9231-865CA5B24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27" y="1245689"/>
            <a:ext cx="2138362" cy="4276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A31E0F-2610-42C1-9C4D-932B94A41A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283" y="1226633"/>
            <a:ext cx="2138358" cy="4276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9F750D0-644E-436C-BC76-C1FF414097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805" y="1226633"/>
            <a:ext cx="2138355" cy="4276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FCA074AD-4285-44C8-9B0A-82D6F9E8B6CF}"/>
              </a:ext>
            </a:extLst>
          </p:cNvPr>
          <p:cNvCxnSpPr>
            <a:cxnSpLocks/>
          </p:cNvCxnSpPr>
          <p:nvPr/>
        </p:nvCxnSpPr>
        <p:spPr>
          <a:xfrm>
            <a:off x="8038963" y="2265521"/>
            <a:ext cx="136152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0490CA90-7240-47C5-A903-6C72B185E389}"/>
              </a:ext>
            </a:extLst>
          </p:cNvPr>
          <p:cNvCxnSpPr>
            <a:cxnSpLocks/>
          </p:cNvCxnSpPr>
          <p:nvPr/>
        </p:nvCxnSpPr>
        <p:spPr>
          <a:xfrm flipV="1">
            <a:off x="7827987" y="2265521"/>
            <a:ext cx="210976" cy="225232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01218620-F788-41DB-8864-77C210E64E44}"/>
              </a:ext>
            </a:extLst>
          </p:cNvPr>
          <p:cNvSpPr txBox="1"/>
          <p:nvPr/>
        </p:nvSpPr>
        <p:spPr>
          <a:xfrm>
            <a:off x="8016062" y="1798256"/>
            <a:ext cx="1624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视频看房</a:t>
            </a:r>
          </a:p>
        </p:txBody>
      </p:sp>
    </p:spTree>
    <p:extLst>
      <p:ext uri="{BB962C8B-B14F-4D97-AF65-F5344CB8AC3E}">
        <p14:creationId xmlns:p14="http://schemas.microsoft.com/office/powerpoint/2010/main" val="2083508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6546A1B-2CD0-4EF5-B1F5-F882AF6BD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223" y="1149987"/>
            <a:ext cx="2138363" cy="4276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4C30CDC-AF1A-4DCA-89EF-DA4F091B677A}"/>
              </a:ext>
            </a:extLst>
          </p:cNvPr>
          <p:cNvSpPr txBox="1"/>
          <p:nvPr/>
        </p:nvSpPr>
        <p:spPr>
          <a:xfrm>
            <a:off x="122736" y="2189522"/>
            <a:ext cx="1843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首页广告位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眼球引爆点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7C78943-E894-490B-BBC8-7BFDABE09F82}"/>
              </a:ext>
            </a:extLst>
          </p:cNvPr>
          <p:cNvCxnSpPr>
            <a:cxnSpLocks/>
          </p:cNvCxnSpPr>
          <p:nvPr/>
        </p:nvCxnSpPr>
        <p:spPr>
          <a:xfrm>
            <a:off x="209550" y="2172762"/>
            <a:ext cx="1536782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10E17B1-15B4-4CDC-A199-FED264F3CEEE}"/>
              </a:ext>
            </a:extLst>
          </p:cNvPr>
          <p:cNvCxnSpPr>
            <a:cxnSpLocks/>
          </p:cNvCxnSpPr>
          <p:nvPr/>
        </p:nvCxnSpPr>
        <p:spPr>
          <a:xfrm flipH="1">
            <a:off x="1737066" y="1901475"/>
            <a:ext cx="202983" cy="270858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354B050-5C09-4F46-8B7B-A4D74B6210D4}"/>
              </a:ext>
            </a:extLst>
          </p:cNvPr>
          <p:cNvSpPr txBox="1"/>
          <p:nvPr/>
        </p:nvSpPr>
        <p:spPr>
          <a:xfrm>
            <a:off x="7931523" y="5160334"/>
            <a:ext cx="177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一键唤醒在线地图导航至店铺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A91486A-813E-4C92-9021-08B02A11CC4F}"/>
              </a:ext>
            </a:extLst>
          </p:cNvPr>
          <p:cNvCxnSpPr>
            <a:cxnSpLocks/>
          </p:cNvCxnSpPr>
          <p:nvPr/>
        </p:nvCxnSpPr>
        <p:spPr>
          <a:xfrm>
            <a:off x="8034581" y="5154658"/>
            <a:ext cx="136152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86E7F76-AD08-4B78-95A5-F635383F0758}"/>
              </a:ext>
            </a:extLst>
          </p:cNvPr>
          <p:cNvCxnSpPr>
            <a:cxnSpLocks/>
          </p:cNvCxnSpPr>
          <p:nvPr/>
        </p:nvCxnSpPr>
        <p:spPr>
          <a:xfrm flipV="1">
            <a:off x="9396108" y="4800600"/>
            <a:ext cx="305735" cy="348383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680E03B-12A2-4811-933B-579495A8A555}"/>
              </a:ext>
            </a:extLst>
          </p:cNvPr>
          <p:cNvSpPr txBox="1"/>
          <p:nvPr/>
        </p:nvSpPr>
        <p:spPr>
          <a:xfrm>
            <a:off x="7955004" y="1368151"/>
            <a:ext cx="1624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提升店铺知名度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F75837C-F8C8-496F-A207-F0418261F8F2}"/>
              </a:ext>
            </a:extLst>
          </p:cNvPr>
          <p:cNvCxnSpPr>
            <a:cxnSpLocks/>
          </p:cNvCxnSpPr>
          <p:nvPr/>
        </p:nvCxnSpPr>
        <p:spPr>
          <a:xfrm>
            <a:off x="8013727" y="2193472"/>
            <a:ext cx="1361527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6FB18AD3-0FC6-421C-9D80-4C75AC668ADE}"/>
              </a:ext>
            </a:extLst>
          </p:cNvPr>
          <p:cNvCxnSpPr>
            <a:cxnSpLocks/>
          </p:cNvCxnSpPr>
          <p:nvPr/>
        </p:nvCxnSpPr>
        <p:spPr>
          <a:xfrm flipV="1">
            <a:off x="7728846" y="2189522"/>
            <a:ext cx="305735" cy="282758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AF9ECE7-7EFC-4545-824D-966614655DBD}"/>
              </a:ext>
            </a:extLst>
          </p:cNvPr>
          <p:cNvSpPr txBox="1"/>
          <p:nvPr/>
        </p:nvSpPr>
        <p:spPr>
          <a:xfrm>
            <a:off x="77414" y="4504148"/>
            <a:ext cx="1625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置顶房源醒目标识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5F0DC49-D898-407C-97E0-3B467B3F2C5C}"/>
              </a:ext>
            </a:extLst>
          </p:cNvPr>
          <p:cNvCxnSpPr>
            <a:cxnSpLocks/>
          </p:cNvCxnSpPr>
          <p:nvPr/>
        </p:nvCxnSpPr>
        <p:spPr>
          <a:xfrm>
            <a:off x="209550" y="4501647"/>
            <a:ext cx="1466898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F94DC0D-F30F-4EBA-9646-8279D5030810}"/>
              </a:ext>
            </a:extLst>
          </p:cNvPr>
          <p:cNvCxnSpPr>
            <a:cxnSpLocks/>
          </p:cNvCxnSpPr>
          <p:nvPr/>
        </p:nvCxnSpPr>
        <p:spPr>
          <a:xfrm flipH="1">
            <a:off x="1678525" y="4226037"/>
            <a:ext cx="261573" cy="26698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4C12193-E2BE-4B75-83AE-C59E30C9CCE7}"/>
              </a:ext>
            </a:extLst>
          </p:cNvPr>
          <p:cNvCxnSpPr>
            <a:cxnSpLocks/>
          </p:cNvCxnSpPr>
          <p:nvPr/>
        </p:nvCxnSpPr>
        <p:spPr>
          <a:xfrm>
            <a:off x="426720" y="764080"/>
            <a:ext cx="11268891" cy="0"/>
          </a:xfrm>
          <a:prstGeom prst="line">
            <a:avLst/>
          </a:prstGeom>
          <a:ln w="38100">
            <a:solidFill>
              <a:srgbClr val="1F37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17739A78-5159-4819-8317-52089D1D6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64" y="-11419"/>
            <a:ext cx="1485802" cy="1528160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B16B217-3C49-44EB-86B8-465280F091CE}"/>
              </a:ext>
            </a:extLst>
          </p:cNvPr>
          <p:cNvSpPr/>
          <p:nvPr/>
        </p:nvSpPr>
        <p:spPr>
          <a:xfrm>
            <a:off x="1837508" y="618309"/>
            <a:ext cx="1104600" cy="287341"/>
          </a:xfrm>
          <a:prstGeom prst="roundRect">
            <a:avLst/>
          </a:prstGeom>
          <a:solidFill>
            <a:srgbClr val="1F3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7BE2A54-7563-4BC0-9F13-C033806BB502}"/>
              </a:ext>
            </a:extLst>
          </p:cNvPr>
          <p:cNvSpPr txBox="1"/>
          <p:nvPr/>
        </p:nvSpPr>
        <p:spPr>
          <a:xfrm>
            <a:off x="1831394" y="562523"/>
            <a:ext cx="1062446" cy="4129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dirty="0">
                <a:solidFill>
                  <a:srgbClr val="EEB090"/>
                </a:solidFill>
                <a:latin typeface="Viner Hand ITC" panose="03070502030502020203" pitchFamily="66" charset="0"/>
              </a:rPr>
              <a:t>STUDIO</a:t>
            </a:r>
            <a:endParaRPr lang="zh-CN" altLang="en-US" dirty="0">
              <a:solidFill>
                <a:srgbClr val="EEB090"/>
              </a:solidFill>
              <a:latin typeface="Viner Hand ITC" panose="03070502030502020203" pitchFamily="66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B7041D-754A-44A4-A715-E8FAD180C8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486" y="1149987"/>
            <a:ext cx="2138360" cy="42767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01759A9-5F42-4149-8232-6DBA7EE203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823" y="1149987"/>
            <a:ext cx="2138360" cy="42767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31933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877889" y="5917205"/>
            <a:ext cx="7437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响应式后台，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端和移动端相同界面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随时随地上传房源信息，极速分享，比同行领先一步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196E43-20B4-4868-84F5-92EC89DC8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085" y="1449049"/>
            <a:ext cx="2138364" cy="42767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8975DE-6505-4556-8E77-E47A689798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24" y="1449049"/>
            <a:ext cx="2138364" cy="42767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0B0AC3-1E78-44CF-9B7C-3580E8562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7955" y="1786507"/>
            <a:ext cx="6004785" cy="3377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72F0974-B4B7-4C7D-AE10-23B8C829E254}"/>
              </a:ext>
            </a:extLst>
          </p:cNvPr>
          <p:cNvCxnSpPr>
            <a:cxnSpLocks/>
          </p:cNvCxnSpPr>
          <p:nvPr/>
        </p:nvCxnSpPr>
        <p:spPr>
          <a:xfrm>
            <a:off x="426720" y="764080"/>
            <a:ext cx="11268891" cy="0"/>
          </a:xfrm>
          <a:prstGeom prst="line">
            <a:avLst/>
          </a:prstGeom>
          <a:ln w="38100">
            <a:solidFill>
              <a:srgbClr val="1F37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1DA5CCF9-DB72-46CF-AD28-B97FB9C10D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64" y="-11419"/>
            <a:ext cx="1485802" cy="1528160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7C2E2CF-DA86-437A-B06B-DB78CD0F0C07}"/>
              </a:ext>
            </a:extLst>
          </p:cNvPr>
          <p:cNvSpPr/>
          <p:nvPr/>
        </p:nvSpPr>
        <p:spPr>
          <a:xfrm>
            <a:off x="1837508" y="618309"/>
            <a:ext cx="1104600" cy="287341"/>
          </a:xfrm>
          <a:prstGeom prst="roundRect">
            <a:avLst/>
          </a:prstGeom>
          <a:solidFill>
            <a:srgbClr val="1F3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C31A5B4-5724-4496-B955-71F36EFD4525}"/>
              </a:ext>
            </a:extLst>
          </p:cNvPr>
          <p:cNvSpPr txBox="1"/>
          <p:nvPr/>
        </p:nvSpPr>
        <p:spPr>
          <a:xfrm>
            <a:off x="1831394" y="562523"/>
            <a:ext cx="1062446" cy="4129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dirty="0">
                <a:solidFill>
                  <a:srgbClr val="EEB090"/>
                </a:solidFill>
                <a:latin typeface="Viner Hand ITC" panose="03070502030502020203" pitchFamily="66" charset="0"/>
              </a:rPr>
              <a:t>STUDIO</a:t>
            </a:r>
            <a:endParaRPr lang="zh-CN" altLang="en-US" dirty="0">
              <a:solidFill>
                <a:srgbClr val="EEB090"/>
              </a:solidFill>
              <a:latin typeface="Viner Hand ITC" panose="03070502030502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753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968042A-CE51-4F50-8FCB-EB1D1D1A3751}"/>
              </a:ext>
            </a:extLst>
          </p:cNvPr>
          <p:cNvSpPr txBox="1"/>
          <p:nvPr/>
        </p:nvSpPr>
        <p:spPr>
          <a:xfrm>
            <a:off x="3317196" y="897456"/>
            <a:ext cx="5888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再小的个体 也有自己的品牌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08901600-9602-4E82-AD18-2AA90139E1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1609946"/>
              </p:ext>
            </p:extLst>
          </p:nvPr>
        </p:nvGraphicFramePr>
        <p:xfrm>
          <a:off x="2611437" y="1750956"/>
          <a:ext cx="6969125" cy="4690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807A7ECC-EA4D-41F9-AADC-03B97018D103}"/>
              </a:ext>
            </a:extLst>
          </p:cNvPr>
          <p:cNvSpPr txBox="1"/>
          <p:nvPr/>
        </p:nvSpPr>
        <p:spPr>
          <a:xfrm>
            <a:off x="300093" y="1962332"/>
            <a:ext cx="41794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基于微信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亿注册用户，具有强大的社交属性，利用微信用户裂变，形成品牌传播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D1586A-F86E-4D25-B864-4CADD3ADF508}"/>
              </a:ext>
            </a:extLst>
          </p:cNvPr>
          <p:cNvSpPr txBox="1"/>
          <p:nvPr/>
        </p:nvSpPr>
        <p:spPr>
          <a:xfrm>
            <a:off x="426720" y="5039362"/>
            <a:ext cx="3614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以较低的成本帮助传统企业转型互联网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，从做本地生意到做全国生意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FC92109-0781-4E22-9E37-8C4AEBC77CE5}"/>
              </a:ext>
            </a:extLst>
          </p:cNvPr>
          <p:cNvSpPr txBox="1"/>
          <p:nvPr/>
        </p:nvSpPr>
        <p:spPr>
          <a:xfrm>
            <a:off x="8277846" y="1962331"/>
            <a:ext cx="3614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通过微信发现附近小程序功能，完成客户引流，提升进店率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B47DBD1-7CAA-45D8-9239-FBB3C495CD0A}"/>
              </a:ext>
            </a:extLst>
          </p:cNvPr>
          <p:cNvSpPr txBox="1"/>
          <p:nvPr/>
        </p:nvSpPr>
        <p:spPr>
          <a:xfrm>
            <a:off x="8277847" y="5039362"/>
            <a:ext cx="3614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与中国最具潜力的互联网公司腾讯一起打造线上生态，赢在起跑线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F140AE9-518D-4841-8587-5DDE32AD3480}"/>
              </a:ext>
            </a:extLst>
          </p:cNvPr>
          <p:cNvCxnSpPr>
            <a:cxnSpLocks/>
          </p:cNvCxnSpPr>
          <p:nvPr/>
        </p:nvCxnSpPr>
        <p:spPr>
          <a:xfrm>
            <a:off x="426720" y="764080"/>
            <a:ext cx="11268891" cy="0"/>
          </a:xfrm>
          <a:prstGeom prst="line">
            <a:avLst/>
          </a:prstGeom>
          <a:ln w="38100">
            <a:solidFill>
              <a:srgbClr val="1F37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EB8ED734-BAD9-47AE-9D08-E885F3CD9E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64" y="-11419"/>
            <a:ext cx="1485802" cy="1528160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110431F-3BD7-4BAF-9628-9F5BA7DE52D0}"/>
              </a:ext>
            </a:extLst>
          </p:cNvPr>
          <p:cNvSpPr/>
          <p:nvPr/>
        </p:nvSpPr>
        <p:spPr>
          <a:xfrm>
            <a:off x="1837508" y="618309"/>
            <a:ext cx="1104600" cy="287341"/>
          </a:xfrm>
          <a:prstGeom prst="roundRect">
            <a:avLst/>
          </a:prstGeom>
          <a:solidFill>
            <a:srgbClr val="1F3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B99E80A-468B-491F-AE5B-488087C181CE}"/>
              </a:ext>
            </a:extLst>
          </p:cNvPr>
          <p:cNvSpPr txBox="1"/>
          <p:nvPr/>
        </p:nvSpPr>
        <p:spPr>
          <a:xfrm>
            <a:off x="1831394" y="562523"/>
            <a:ext cx="1062446" cy="4129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dirty="0">
                <a:solidFill>
                  <a:srgbClr val="EEB090"/>
                </a:solidFill>
                <a:latin typeface="Viner Hand ITC" panose="03070502030502020203" pitchFamily="66" charset="0"/>
              </a:rPr>
              <a:t>STUDIO</a:t>
            </a:r>
            <a:endParaRPr lang="zh-CN" altLang="en-US" dirty="0">
              <a:solidFill>
                <a:srgbClr val="EEB090"/>
              </a:solidFill>
              <a:latin typeface="Viner Hand ITC" panose="03070502030502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317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B62F166-5AE7-4E6B-B98E-03F7E5924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17980"/>
              </p:ext>
            </p:extLst>
          </p:nvPr>
        </p:nvGraphicFramePr>
        <p:xfrm>
          <a:off x="703790" y="1292069"/>
          <a:ext cx="10784419" cy="54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7163">
                  <a:extLst>
                    <a:ext uri="{9D8B030D-6E8A-4147-A177-3AD203B41FA5}">
                      <a16:colId xmlns:a16="http://schemas.microsoft.com/office/drawing/2014/main" val="2312384603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1486008801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1994910420"/>
                    </a:ext>
                  </a:extLst>
                </a:gridCol>
                <a:gridCol w="1136332">
                  <a:extLst>
                    <a:ext uri="{9D8B030D-6E8A-4147-A177-3AD203B41FA5}">
                      <a16:colId xmlns:a16="http://schemas.microsoft.com/office/drawing/2014/main" val="4102101384"/>
                    </a:ext>
                  </a:extLst>
                </a:gridCol>
                <a:gridCol w="4057649">
                  <a:extLst>
                    <a:ext uri="{9D8B030D-6E8A-4147-A177-3AD203B41FA5}">
                      <a16:colId xmlns:a16="http://schemas.microsoft.com/office/drawing/2014/main" val="512221173"/>
                    </a:ext>
                  </a:extLst>
                </a:gridCol>
              </a:tblGrid>
              <a:tr h="463068">
                <a:tc>
                  <a:txBody>
                    <a:bodyPr/>
                    <a:lstStyle/>
                    <a:p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终身版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一年版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3879855"/>
                  </a:ext>
                </a:extLst>
              </a:tr>
              <a:tr h="463068">
                <a:tc>
                  <a:txBody>
                    <a:bodyPr/>
                    <a:lstStyle/>
                    <a:p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295825"/>
                  </a:ext>
                </a:extLst>
              </a:tr>
              <a:tr h="328485">
                <a:tc>
                  <a:txBody>
                    <a:bodyPr/>
                    <a:lstStyle/>
                    <a:p>
                      <a:r>
                        <a:rPr lang="zh-CN" altLang="en-US" sz="1800" b="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使用期限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终身维护，免费升级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一年有效期</a:t>
                      </a:r>
                      <a:r>
                        <a:rPr lang="en-US" altLang="zh-CN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到期后可续费</a:t>
                      </a:r>
                      <a:r>
                        <a:rPr lang="en-US" altLang="zh-CN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069008"/>
                  </a:ext>
                </a:extLst>
              </a:tr>
              <a:tr h="328485">
                <a:tc>
                  <a:txBody>
                    <a:bodyPr/>
                    <a:lstStyle/>
                    <a:p>
                      <a:endParaRPr lang="zh-CN" altLang="en-US" sz="1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000226"/>
                  </a:ext>
                </a:extLst>
              </a:tr>
              <a:tr h="328485">
                <a:tc rowSpan="4">
                  <a:txBody>
                    <a:bodyPr/>
                    <a:lstStyle/>
                    <a:p>
                      <a:r>
                        <a:rPr lang="zh-CN" altLang="en-US" sz="1800" b="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提供产品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 sz="1800" b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a.</a:t>
                      </a:r>
                      <a:r>
                        <a:rPr lang="zh-CN" altLang="en-US" sz="1800" b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企业认证小程序</a:t>
                      </a:r>
                      <a:endParaRPr lang="zh-CN" altLang="en-US" sz="18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738669"/>
                  </a:ext>
                </a:extLst>
              </a:tr>
              <a:tr h="328485">
                <a:tc vMerge="1">
                  <a:txBody>
                    <a:bodyPr/>
                    <a:lstStyle/>
                    <a:p>
                      <a:endParaRPr lang="zh-CN" altLang="en-US" sz="20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 sz="1800" b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b.</a:t>
                      </a:r>
                      <a:r>
                        <a:rPr lang="zh-CN" altLang="en-US" sz="1800" b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全球顶级域名一个</a:t>
                      </a:r>
                      <a:endParaRPr lang="zh-CN" altLang="en-US" sz="18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4110961"/>
                  </a:ext>
                </a:extLst>
              </a:tr>
              <a:tr h="328485">
                <a:tc vMerge="1">
                  <a:txBody>
                    <a:bodyPr/>
                    <a:lstStyle/>
                    <a:p>
                      <a:endParaRPr lang="zh-CN" altLang="en-US" sz="20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c.</a:t>
                      </a:r>
                      <a:r>
                        <a:rPr lang="zh-CN" altLang="en-US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腾讯云服务器一台</a:t>
                      </a:r>
                      <a:endParaRPr lang="zh-CN" alt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6872182"/>
                  </a:ext>
                </a:extLst>
              </a:tr>
              <a:tr h="328485">
                <a:tc vMerge="1">
                  <a:txBody>
                    <a:bodyPr/>
                    <a:lstStyle/>
                    <a:p>
                      <a:endParaRPr lang="zh-CN" altLang="en-US" sz="20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zh-CN" sz="1800" b="0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d.mysql</a:t>
                      </a:r>
                      <a:r>
                        <a:rPr lang="zh-CN" altLang="en-US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数据库一台</a:t>
                      </a:r>
                      <a:endParaRPr lang="zh-CN" altLang="en-US" sz="18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316500"/>
                  </a:ext>
                </a:extLst>
              </a:tr>
              <a:tr h="328485">
                <a:tc>
                  <a:txBody>
                    <a:bodyPr/>
                    <a:lstStyle/>
                    <a:p>
                      <a:endParaRPr lang="zh-CN" altLang="en-US" sz="1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41609034"/>
                  </a:ext>
                </a:extLst>
              </a:tr>
              <a:tr h="328485">
                <a:tc rowSpan="3">
                  <a:txBody>
                    <a:bodyPr/>
                    <a:lstStyle/>
                    <a:p>
                      <a:r>
                        <a:rPr lang="zh-CN" altLang="en-US" sz="1800" b="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提供服务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a.</a:t>
                      </a:r>
                      <a:r>
                        <a:rPr lang="zh-CN" altLang="en-US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全程线下服务，帮助企业一条龙构建小程序系统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27437956"/>
                  </a:ext>
                </a:extLst>
              </a:tr>
              <a:tr h="328485">
                <a:tc vMerge="1">
                  <a:txBody>
                    <a:bodyPr/>
                    <a:lstStyle/>
                    <a:p>
                      <a:endParaRPr lang="zh-CN" altLang="en-US" sz="20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b.</a:t>
                      </a:r>
                      <a:r>
                        <a:rPr lang="zh-CN" altLang="en-US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免费教学，帮助企业员工快速上手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27774012"/>
                  </a:ext>
                </a:extLst>
              </a:tr>
              <a:tr h="328485">
                <a:tc vMerge="1">
                  <a:txBody>
                    <a:bodyPr/>
                    <a:lstStyle/>
                    <a:p>
                      <a:endParaRPr lang="zh-CN" altLang="en-US" sz="20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c.</a:t>
                      </a:r>
                      <a:r>
                        <a:rPr lang="zh-CN" altLang="en-US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首次上线，免费帮助企业完成基本配置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64858445"/>
                  </a:ext>
                </a:extLst>
              </a:tr>
              <a:tr h="328485">
                <a:tc>
                  <a:txBody>
                    <a:bodyPr/>
                    <a:lstStyle/>
                    <a:p>
                      <a:endParaRPr lang="zh-CN" altLang="en-US" sz="1800" b="0" kern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endParaRPr lang="zh-CN" altLang="en-US" sz="1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5151486"/>
                  </a:ext>
                </a:extLst>
              </a:tr>
              <a:tr h="328485">
                <a:tc>
                  <a:txBody>
                    <a:bodyPr/>
                    <a:lstStyle/>
                    <a:p>
                      <a:r>
                        <a:rPr lang="zh-CN" altLang="en-US" sz="1800" b="0" kern="12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定价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￥</a:t>
                      </a:r>
                      <a:r>
                        <a:rPr lang="en-US" altLang="zh-CN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6800</a:t>
                      </a:r>
                      <a:endParaRPr lang="zh-CN" altLang="en-US" sz="1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0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￥</a:t>
                      </a:r>
                      <a:r>
                        <a:rPr lang="en-US" altLang="zh-CN" sz="18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4800</a:t>
                      </a:r>
                      <a:endParaRPr lang="zh-CN" altLang="en-US" sz="1800" b="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892308"/>
                  </a:ext>
                </a:extLst>
              </a:tr>
            </a:tbl>
          </a:graphicData>
        </a:graphic>
      </p:graphicFrame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5D53AD0-51D2-4EC1-A8BA-DB02553C13CE}"/>
              </a:ext>
            </a:extLst>
          </p:cNvPr>
          <p:cNvCxnSpPr>
            <a:cxnSpLocks/>
          </p:cNvCxnSpPr>
          <p:nvPr/>
        </p:nvCxnSpPr>
        <p:spPr>
          <a:xfrm>
            <a:off x="426720" y="764080"/>
            <a:ext cx="11268891" cy="0"/>
          </a:xfrm>
          <a:prstGeom prst="line">
            <a:avLst/>
          </a:prstGeom>
          <a:ln w="38100">
            <a:solidFill>
              <a:srgbClr val="1F37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9D1D952B-FA3E-46BD-996A-2A72BD4211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64" y="-11419"/>
            <a:ext cx="1485802" cy="1528160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12304DA6-8A8A-43C0-8046-5083FDB1423B}"/>
              </a:ext>
            </a:extLst>
          </p:cNvPr>
          <p:cNvSpPr/>
          <p:nvPr/>
        </p:nvSpPr>
        <p:spPr>
          <a:xfrm>
            <a:off x="1837508" y="618309"/>
            <a:ext cx="1104600" cy="287341"/>
          </a:xfrm>
          <a:prstGeom prst="roundRect">
            <a:avLst/>
          </a:prstGeom>
          <a:solidFill>
            <a:srgbClr val="1F37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C27D8B-DB1F-4586-8E2C-3EB0178E0D9B}"/>
              </a:ext>
            </a:extLst>
          </p:cNvPr>
          <p:cNvSpPr txBox="1"/>
          <p:nvPr/>
        </p:nvSpPr>
        <p:spPr>
          <a:xfrm>
            <a:off x="1831394" y="562523"/>
            <a:ext cx="1062446" cy="4129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zh-CN" dirty="0">
                <a:solidFill>
                  <a:srgbClr val="EEB090"/>
                </a:solidFill>
                <a:latin typeface="Viner Hand ITC" panose="03070502030502020203" pitchFamily="66" charset="0"/>
              </a:rPr>
              <a:t>STUDIO</a:t>
            </a:r>
            <a:endParaRPr lang="zh-CN" altLang="en-US" dirty="0">
              <a:solidFill>
                <a:srgbClr val="EEB090"/>
              </a:solidFill>
              <a:latin typeface="Viner Hand ITC" panose="03070502030502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218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59665</TotalTime>
  <Words>851</Words>
  <Application>Microsoft Office PowerPoint</Application>
  <PresentationFormat>宽屏</PresentationFormat>
  <Paragraphs>86</Paragraphs>
  <Slides>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等线 Light</vt:lpstr>
      <vt:lpstr>微软雅黑</vt:lpstr>
      <vt:lpstr>Arial</vt:lpstr>
      <vt:lpstr>Lucida Sans</vt:lpstr>
      <vt:lpstr>Viner Hand ITC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lxb365</dc:creator>
  <cp:lastModifiedBy>Administrator</cp:lastModifiedBy>
  <cp:revision>247</cp:revision>
  <dcterms:created xsi:type="dcterms:W3CDTF">2016-09-03T14:31:15Z</dcterms:created>
  <dcterms:modified xsi:type="dcterms:W3CDTF">2018-05-12T10:12:04Z</dcterms:modified>
</cp:coreProperties>
</file>